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  <p:sldMasterId id="2147483663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7010400" cy="9296400"/>
  <p:embeddedFontLst>
    <p:embeddedFont>
      <p:font typeface="Merriweather" panose="020B060402020202020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orbel" panose="020B050302020402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2393A9-1697-4927-B765-A2FB0CFEAFEC}">
  <a:tblStyle styleId="{BB2393A9-1697-4927-B765-A2FB0CFEAF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FB357C8-C0AB-49B3-9492-D4C39F96BCC8}" styleName="Table_1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635BDDF-E5E1-42A4-85B2-2B151BF57BE9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3124e98e8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13124e98e86_0_3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3118af324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13118af3243_0_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3118af324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13118af3243_0_2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2fc3a4fc6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2fc3a4fc60_0_2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12fc3a4fc60_0_2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3118af324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3118af3243_0_1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13118af3243_0_13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2fc3a4fc6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2fc3a4fc60_0_2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12529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by including homeless students explicitly in unduplicated pupil counts and by expanding the definition of low-income to include families with income at or below the 250% federal poverty level</a:t>
            </a:r>
            <a:endParaRPr/>
          </a:p>
        </p:txBody>
      </p:sp>
      <p:sp>
        <p:nvSpPr>
          <p:cNvPr id="278" name="Google Shape;278;g12fc3a4fc60_0_29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31b14533b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31b14533b6_0_1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1b14533b6_0_1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6538a93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26538a9323_0_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126538a9323_0_0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31b14533b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31b14533b6_0_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ELO: extend the grace period for implementation by one year, delaying the audit and allowing carryover until 2023-24, adopts pro-rated penalties for audit findings,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UPP = 2881 in 2022-23</a:t>
            </a:r>
            <a:endParaRPr/>
          </a:p>
        </p:txBody>
      </p:sp>
      <p:sp>
        <p:nvSpPr>
          <p:cNvPr id="296" name="Google Shape;296;g131b14533b6_0_4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31b14533b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31b14533b6_0_2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ELO: extend the grace period for implementation by one year, delaying the audit and allowing carryover until 2023-24, adopts pro-rated penalties for audit findings,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UPP = 2881 in 2022-23</a:t>
            </a:r>
            <a:endParaRPr/>
          </a:p>
        </p:txBody>
      </p:sp>
      <p:sp>
        <p:nvSpPr>
          <p:cNvPr id="305" name="Google Shape;305;g131b14533b6_0_2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31b14533b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31b14533b6_0_3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131b14533b6_0_37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30269ea1f9_2_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130269ea1f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2fc3a4fc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2fc3a4fc60_0_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12fc3a4fc60_0_0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2fc3a4fc6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2fc3a4fc60_0_3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12fc3a4fc60_0_3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2fc3a4fc6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2fc3a4fc60_0_1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12fc3a4fc60_0_15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3124e98e8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13124e98e86_0_2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3124e98e8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13124e98e86_0_3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orbe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 rot="5400000">
            <a:off x="3991839" y="-777240"/>
            <a:ext cx="4206240" cy="97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 rot="5400000">
            <a:off x="7413033" y="2022229"/>
            <a:ext cx="5897562" cy="240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 rot="5400000">
            <a:off x="1876064" y="-763226"/>
            <a:ext cx="5897562" cy="797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838200" y="6422854"/>
            <a:ext cx="27431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3776135" y="6422854"/>
            <a:ext cx="42796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8073048" y="6422854"/>
            <a:ext cx="8797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2"/>
          </p:nvPr>
        </p:nvSpPr>
        <p:spPr>
          <a:xfrm>
            <a:off x="1207008" y="2656566"/>
            <a:ext cx="475488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3"/>
          </p:nvPr>
        </p:nvSpPr>
        <p:spPr>
          <a:xfrm>
            <a:off x="6231230" y="1913470"/>
            <a:ext cx="4754880" cy="74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4"/>
          </p:nvPr>
        </p:nvSpPr>
        <p:spPr>
          <a:xfrm>
            <a:off x="6231230" y="2656564"/>
            <a:ext cx="475488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1205344" y="2011680"/>
            <a:ext cx="47548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6230391" y="2011680"/>
            <a:ext cx="47548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1207008" y="2120054"/>
            <a:ext cx="612648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7789023" y="2147486"/>
            <a:ext cx="3200400" cy="343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>
            <a:spLocks noGrp="1"/>
          </p:cNvSpPr>
          <p:nvPr>
            <p:ph type="pic" idx="2"/>
          </p:nvPr>
        </p:nvSpPr>
        <p:spPr>
          <a:xfrm>
            <a:off x="1280160" y="2211494"/>
            <a:ext cx="6126480" cy="3931920"/>
          </a:xfrm>
          <a:prstGeom prst="rect">
            <a:avLst/>
          </a:prstGeom>
          <a:solidFill>
            <a:srgbClr val="F4F3EC"/>
          </a:solidFill>
          <a:ln>
            <a:noFill/>
          </a:ln>
        </p:spPr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790688" y="2150621"/>
            <a:ext cx="3200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ctrTitle"/>
          </p:nvPr>
        </p:nvSpPr>
        <p:spPr>
          <a:xfrm>
            <a:off x="360225" y="1626376"/>
            <a:ext cx="11471700" cy="24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rbel"/>
              <a:buNone/>
            </a:pPr>
            <a:endParaRPr sz="4000" b="1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rbel"/>
              <a:buNone/>
            </a:pPr>
            <a:r>
              <a:rPr lang="en-US" sz="4000" b="1"/>
              <a:t>2022-23 Adopted Budget Summary Report</a:t>
            </a:r>
            <a:endParaRPr sz="4000" b="1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rbel"/>
              <a:buNone/>
            </a:pPr>
            <a:r>
              <a:rPr lang="en-US" sz="3600" b="1" cap="none"/>
              <a:t/>
            </a:r>
            <a:br>
              <a:rPr lang="en-US" sz="3600" b="1" cap="none"/>
            </a:br>
            <a:r>
              <a:rPr lang="en-US" sz="1300" b="1" cap="none"/>
              <a:t/>
            </a:r>
            <a:br>
              <a:rPr lang="en-US" sz="1300" b="1" cap="none"/>
            </a:br>
            <a:r>
              <a:rPr lang="en-US" sz="2400" i="1"/>
              <a:t>June 7</a:t>
            </a:r>
            <a:r>
              <a:rPr lang="en-US" sz="2400" i="1" cap="none"/>
              <a:t>, 2022</a:t>
            </a:r>
            <a:endParaRPr sz="4100" cap="none"/>
          </a:p>
        </p:txBody>
      </p:sp>
      <p:sp>
        <p:nvSpPr>
          <p:cNvPr id="117" name="Google Shape;117;p17"/>
          <p:cNvSpPr txBox="1"/>
          <p:nvPr/>
        </p:nvSpPr>
        <p:spPr>
          <a:xfrm>
            <a:off x="7618375" y="4443975"/>
            <a:ext cx="4427700" cy="212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2825" y="4524438"/>
            <a:ext cx="3926149" cy="196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" name="Google Shape;204;p26"/>
          <p:cNvGraphicFramePr/>
          <p:nvPr/>
        </p:nvGraphicFramePr>
        <p:xfrm>
          <a:off x="1117600" y="20854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{BB2393A9-1697-4927-B765-A2FB0CFEAFEC}</a:tableStyleId>
              </a:tblPr>
              <a:tblGrid>
                <a:gridCol w="574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5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2022-23</a:t>
                      </a:r>
                      <a:endParaRPr sz="2500" b="1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2023-24</a:t>
                      </a:r>
                      <a:endParaRPr sz="2500" b="1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2024-25</a:t>
                      </a:r>
                      <a:endParaRPr sz="2500" b="1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STRS</a:t>
                      </a:r>
                      <a:endParaRPr sz="25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i="1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Up from 16.92% in 2021-22</a:t>
                      </a:r>
                      <a:endParaRPr sz="25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19.10%</a:t>
                      </a:r>
                      <a:endParaRPr sz="25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19.10%</a:t>
                      </a:r>
                      <a:endParaRPr sz="25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19.10%</a:t>
                      </a:r>
                      <a:endParaRPr sz="25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PERS</a:t>
                      </a:r>
                      <a:endParaRPr sz="25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i="1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Up from 22.91% in 2021-22</a:t>
                      </a:r>
                      <a:endParaRPr sz="25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25.37%</a:t>
                      </a:r>
                      <a:endParaRPr sz="25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25.20%</a:t>
                      </a:r>
                      <a:endParaRPr sz="25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24.60%</a:t>
                      </a:r>
                      <a:endParaRPr sz="25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Step &amp; Column for Salaries</a:t>
                      </a:r>
                      <a:endParaRPr sz="25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1%</a:t>
                      </a:r>
                      <a:endParaRPr sz="25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1%</a:t>
                      </a:r>
                      <a:endParaRPr sz="25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1%</a:t>
                      </a:r>
                      <a:endParaRPr sz="25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Health and Welfare Benefit Cost Increases</a:t>
                      </a:r>
                      <a:endParaRPr sz="25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10%</a:t>
                      </a:r>
                      <a:endParaRPr sz="25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10%</a:t>
                      </a:r>
                      <a:endParaRPr sz="25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10%</a:t>
                      </a:r>
                      <a:endParaRPr sz="25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5" name="Google Shape;205;p26"/>
          <p:cNvSpPr txBox="1">
            <a:spLocks noGrp="1"/>
          </p:cNvSpPr>
          <p:nvPr>
            <p:ph type="title"/>
          </p:nvPr>
        </p:nvSpPr>
        <p:spPr>
          <a:xfrm>
            <a:off x="429050" y="554125"/>
            <a:ext cx="11224200" cy="91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Budget Assumptions: Expenditures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>
            <a:spLocks noGrp="1"/>
          </p:cNvSpPr>
          <p:nvPr>
            <p:ph type="title" idx="4294967295"/>
          </p:nvPr>
        </p:nvSpPr>
        <p:spPr>
          <a:xfrm>
            <a:off x="450357" y="184176"/>
            <a:ext cx="9784200" cy="769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2022-23 LCAP Revenues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1" name="Google Shape;211;p27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00" cy="365100"/>
          </a:xfrm>
          <a:prstGeom prst="rect">
            <a:avLst/>
          </a:prstGeom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212" name="Google Shape;21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034" y="953675"/>
            <a:ext cx="9383340" cy="561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>
            <a:spLocks noGrp="1"/>
          </p:cNvSpPr>
          <p:nvPr>
            <p:ph type="title" idx="4294967295"/>
          </p:nvPr>
        </p:nvSpPr>
        <p:spPr>
          <a:xfrm>
            <a:off x="489300" y="266700"/>
            <a:ext cx="11213400" cy="91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2022-23 LCAP Expenditures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8" name="Google Shape;218;p28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00" cy="365100"/>
          </a:xfrm>
          <a:prstGeom prst="rect">
            <a:avLst/>
          </a:prstGeom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219" name="Google Shape;21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850" y="1500700"/>
            <a:ext cx="11413926" cy="47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/>
          <p:nvPr/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6" name="Google Shape;226;p29"/>
          <p:cNvSpPr/>
          <p:nvPr/>
        </p:nvSpPr>
        <p:spPr>
          <a:xfrm>
            <a:off x="0" y="0"/>
            <a:ext cx="12192000" cy="17325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7" name="Google Shape;227;p29"/>
          <p:cNvSpPr/>
          <p:nvPr/>
        </p:nvSpPr>
        <p:spPr>
          <a:xfrm>
            <a:off x="0" y="6373369"/>
            <a:ext cx="12192000" cy="48463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aphicFrame>
        <p:nvGraphicFramePr>
          <p:cNvPr id="228" name="Google Shape;228;p29"/>
          <p:cNvGraphicFramePr/>
          <p:nvPr/>
        </p:nvGraphicFramePr>
        <p:xfrm>
          <a:off x="1828538" y="7392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{2FB357C8-C0AB-49B3-9492-D4C39F96BCC8}</a:tableStyleId>
              </a:tblPr>
              <a:tblGrid>
                <a:gridCol w="339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0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</a:t>
                      </a: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</a:t>
                      </a: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</a:t>
                      </a: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Revenues</a:t>
                      </a:r>
                      <a:endParaRPr/>
                    </a:p>
                  </a:txBody>
                  <a:tcPr marL="27900" marR="27900" marT="33650" marB="55800" anchor="b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Budget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Projection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Projection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LCFF Sources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299,983,160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302,230,235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303,300,579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Federal Revenue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6,616,181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6,616,181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6,616,181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State Revenue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57,403,127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49,931,568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48,981,421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Local Revenue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27,279,977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27,282,468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27,297,745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Transfers In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148,977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149,962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391,282,445</a:t>
                      </a: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386,209,429</a:t>
                      </a: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386,345,888</a:t>
                      </a: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 i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Expenditures</a:t>
                      </a:r>
                      <a:endParaRPr sz="1400" b="1" i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Certificated Salaries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163,808,062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160,585,855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61,143,961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Classified Salaries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58,973,953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58,748,943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9,265,672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Employee Benefits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114,851,684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115,732,307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8,821,601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Books and Supplies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13,242,805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9,794,845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9,776,786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Services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44,143,982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41,490,549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41,617,788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Capital Outlay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150,000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150,000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150,000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Outgo/Indirect Costs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993,996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993,996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993,996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Transfers Out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$2,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854,361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$2,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854,361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$2,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854,361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0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399,018,843</a:t>
                      </a: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</a:t>
                      </a: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90,350,856</a:t>
                      </a: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394,624,165</a:t>
                      </a: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Increase (Decrease) in Fund Balance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($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7,736,398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($4,141,427)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($8,278,277)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900" marR="27900" marT="33650" marB="55800" anchor="b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229" name="Google Shape;229;p29"/>
          <p:cNvSpPr/>
          <p:nvPr/>
        </p:nvSpPr>
        <p:spPr>
          <a:xfrm>
            <a:off x="0" y="6373375"/>
            <a:ext cx="1828500" cy="48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0" name="Google Shape;230;p29"/>
          <p:cNvSpPr/>
          <p:nvPr/>
        </p:nvSpPr>
        <p:spPr>
          <a:xfrm>
            <a:off x="10363500" y="6373375"/>
            <a:ext cx="1828500" cy="48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1" name="Google Shape;231;p29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32" name="Google Shape;232;p29"/>
          <p:cNvSpPr txBox="1"/>
          <p:nvPr/>
        </p:nvSpPr>
        <p:spPr>
          <a:xfrm>
            <a:off x="645029" y="236067"/>
            <a:ext cx="109050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Multi-Year Projection - 2022-23 Adopted Budget</a:t>
            </a:r>
            <a:endParaRPr sz="3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/>
          <p:nvPr/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9" name="Google Shape;239;p30"/>
          <p:cNvSpPr txBox="1">
            <a:spLocks noGrp="1"/>
          </p:cNvSpPr>
          <p:nvPr>
            <p:ph type="title"/>
          </p:nvPr>
        </p:nvSpPr>
        <p:spPr>
          <a:xfrm>
            <a:off x="643464" y="137730"/>
            <a:ext cx="10905000" cy="7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2022-23 </a:t>
            </a:r>
            <a:r>
              <a:rPr lang="en-US" sz="32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Multi-Year Projection (MYP)</a:t>
            </a:r>
            <a:endParaRPr sz="3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0"/>
          <p:cNvSpPr/>
          <p:nvPr/>
        </p:nvSpPr>
        <p:spPr>
          <a:xfrm>
            <a:off x="0" y="0"/>
            <a:ext cx="12192000" cy="17325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1" name="Google Shape;241;p30"/>
          <p:cNvSpPr/>
          <p:nvPr/>
        </p:nvSpPr>
        <p:spPr>
          <a:xfrm>
            <a:off x="0" y="6373369"/>
            <a:ext cx="12192000" cy="48463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aphicFrame>
        <p:nvGraphicFramePr>
          <p:cNvPr id="242" name="Google Shape;242;p30"/>
          <p:cNvGraphicFramePr/>
          <p:nvPr/>
        </p:nvGraphicFramePr>
        <p:xfrm>
          <a:off x="778475" y="891974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DAE5F1"/>
                </a:solidFill>
                <a:tableStyleId>{7635BDDF-E5E1-42A4-85B2-2B151BF57BE9}</a:tableStyleId>
              </a:tblPr>
              <a:tblGrid>
                <a:gridCol w="61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9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9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r>
                        <a:rPr lang="en-US" sz="1600" b="1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600" b="1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 sz="1600" b="1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</a:t>
                      </a:r>
                      <a:endParaRPr b="1" i="1"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r>
                        <a:rPr lang="en-US" sz="1600" b="1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n-US" sz="1600" b="1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</a:t>
                      </a:r>
                      <a:r>
                        <a:rPr lang="en-US" sz="1600" b="1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b="1" i="1"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r>
                        <a:rPr lang="en-US" sz="1600" b="1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sz="1600" b="1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</a:t>
                      </a:r>
                      <a:r>
                        <a:rPr lang="en-US" sz="1600" b="1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b="1" i="1"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General Fund 01 Balance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Budget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Projection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Projection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Beginning Fund Balance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33,250,880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25,514,482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21,373,055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Ending Fund Balance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25,514,482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21,373,055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13,094,778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Components of Ending Fund Balance</a:t>
                      </a:r>
                      <a:endParaRPr b="1"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Non-spendable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551,353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551,353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551,353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Legally Restricted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12,089,458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11,789,625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12,035,514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-Committed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Assigned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12,873,670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9,032,076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507,910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Undesignated/Unappropriated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Ending Fund Balance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25,514,482</a:t>
                      </a: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21,373,055</a:t>
                      </a: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13,094,778</a:t>
                      </a: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4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Reserve for Economic Uncertainties (Fund 17)*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970,565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11,710,525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11,838,725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4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Declining Enrollment (Fund 17 Assigned)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$4,402,847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4,762,887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4,634,687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0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8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Reserve Percentage </a:t>
                      </a:r>
                      <a:r>
                        <a:rPr lang="en-US" sz="1200" b="0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(Fund 17 Economic Uncertainty* + Fund 17 Assigned)</a:t>
                      </a:r>
                      <a:endParaRPr sz="1800" b="0" i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4.17</a:t>
                      </a: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/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0" marR="6850" marT="6850" marB="6567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43" name="Google Shape;243;p30"/>
          <p:cNvSpPr/>
          <p:nvPr/>
        </p:nvSpPr>
        <p:spPr>
          <a:xfrm>
            <a:off x="0" y="6373369"/>
            <a:ext cx="12192000" cy="4846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4" name="Google Shape;244;p30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45" name="Google Shape;245;p30"/>
          <p:cNvSpPr txBox="1"/>
          <p:nvPr/>
        </p:nvSpPr>
        <p:spPr>
          <a:xfrm>
            <a:off x="720950" y="6039930"/>
            <a:ext cx="598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*Legally Required to maintain a reserve  in the amount of 3% of annual expenditures</a:t>
            </a:r>
            <a:endParaRPr/>
          </a:p>
        </p:txBody>
      </p:sp>
      <p:grpSp>
        <p:nvGrpSpPr>
          <p:cNvPr id="246" name="Google Shape;246;p30"/>
          <p:cNvGrpSpPr/>
          <p:nvPr/>
        </p:nvGrpSpPr>
        <p:grpSpPr>
          <a:xfrm>
            <a:off x="3900175" y="1661775"/>
            <a:ext cx="3248425" cy="1653300"/>
            <a:chOff x="3900175" y="1661775"/>
            <a:chExt cx="3248425" cy="1653300"/>
          </a:xfrm>
        </p:grpSpPr>
        <p:sp>
          <p:nvSpPr>
            <p:cNvPr id="247" name="Google Shape;247;p30"/>
            <p:cNvSpPr txBox="1"/>
            <p:nvPr/>
          </p:nvSpPr>
          <p:spPr>
            <a:xfrm>
              <a:off x="3900175" y="1661775"/>
              <a:ext cx="2603700" cy="16533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Corbel"/>
                  <a:ea typeface="Corbel"/>
                  <a:cs typeface="Corbel"/>
                  <a:sym typeface="Corbel"/>
                </a:rPr>
                <a:t>Ed. Effectiveness Grant: $5.4m</a:t>
              </a:r>
              <a:endParaRPr i="1">
                <a:latin typeface="Corbel"/>
                <a:ea typeface="Corbel"/>
                <a:cs typeface="Corbel"/>
                <a:sym typeface="Corbel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Corbel"/>
                  <a:ea typeface="Corbel"/>
                  <a:cs typeface="Corbel"/>
                  <a:sym typeface="Corbel"/>
                </a:rPr>
                <a:t>Lottery Instr. Materials: $608k</a:t>
              </a:r>
              <a:endParaRPr i="1">
                <a:latin typeface="Corbel"/>
                <a:ea typeface="Corbel"/>
                <a:cs typeface="Corbel"/>
                <a:sym typeface="Corbel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Corbel"/>
                  <a:ea typeface="Corbel"/>
                  <a:cs typeface="Corbel"/>
                  <a:sym typeface="Corbel"/>
                </a:rPr>
                <a:t>Classified Prof. Dev. Grant: $84k</a:t>
              </a:r>
              <a:endParaRPr i="1">
                <a:latin typeface="Corbel"/>
                <a:ea typeface="Corbel"/>
                <a:cs typeface="Corbel"/>
                <a:sym typeface="Corbel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Corbel"/>
                  <a:ea typeface="Corbel"/>
                  <a:cs typeface="Corbel"/>
                  <a:sym typeface="Corbel"/>
                </a:rPr>
                <a:t>ELO Grant: $1.5m</a:t>
              </a:r>
              <a:endParaRPr i="1">
                <a:latin typeface="Corbel"/>
                <a:ea typeface="Corbel"/>
                <a:cs typeface="Corbel"/>
                <a:sym typeface="Corbel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Corbel"/>
                  <a:ea typeface="Corbel"/>
                  <a:cs typeface="Corbel"/>
                  <a:sym typeface="Corbel"/>
                </a:rPr>
                <a:t>ELO Para Grant: $1m</a:t>
              </a:r>
              <a:endParaRPr i="1">
                <a:latin typeface="Corbel"/>
                <a:ea typeface="Corbel"/>
                <a:cs typeface="Corbel"/>
                <a:sym typeface="Corbel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Corbel"/>
                  <a:ea typeface="Corbel"/>
                  <a:cs typeface="Corbel"/>
                  <a:sym typeface="Corbel"/>
                </a:rPr>
                <a:t>Maintenance: $2m</a:t>
              </a:r>
              <a:endParaRPr i="1">
                <a:latin typeface="Corbel"/>
                <a:ea typeface="Corbel"/>
                <a:cs typeface="Corbel"/>
                <a:sym typeface="Corbel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Corbel"/>
                  <a:ea typeface="Corbel"/>
                  <a:cs typeface="Corbel"/>
                  <a:sym typeface="Corbel"/>
                </a:rPr>
                <a:t>Other Local Donations: $1.2m</a:t>
              </a:r>
              <a:endParaRPr i="1"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6557300" y="3134125"/>
              <a:ext cx="591300" cy="17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30"/>
          <p:cNvGrpSpPr/>
          <p:nvPr/>
        </p:nvGrpSpPr>
        <p:grpSpPr>
          <a:xfrm>
            <a:off x="4458875" y="3470525"/>
            <a:ext cx="2689725" cy="973200"/>
            <a:chOff x="4458875" y="3470525"/>
            <a:chExt cx="2689725" cy="973200"/>
          </a:xfrm>
        </p:grpSpPr>
        <p:sp>
          <p:nvSpPr>
            <p:cNvPr id="250" name="Google Shape;250;p30"/>
            <p:cNvSpPr txBox="1"/>
            <p:nvPr/>
          </p:nvSpPr>
          <p:spPr>
            <a:xfrm>
              <a:off x="4458875" y="3470525"/>
              <a:ext cx="1999800" cy="973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Corbel"/>
                  <a:ea typeface="Corbel"/>
                  <a:cs typeface="Corbel"/>
                  <a:sym typeface="Corbel"/>
                </a:rPr>
                <a:t>Deficit Spending: $12.1m</a:t>
              </a:r>
              <a:endParaRPr i="1">
                <a:latin typeface="Corbel"/>
                <a:ea typeface="Corbel"/>
                <a:cs typeface="Corbel"/>
                <a:sym typeface="Corbel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Corbel"/>
                  <a:ea typeface="Corbel"/>
                  <a:cs typeface="Corbel"/>
                  <a:sym typeface="Corbel"/>
                </a:rPr>
                <a:t>Suppl. Services: $312k</a:t>
              </a:r>
              <a:endParaRPr i="1">
                <a:latin typeface="Corbel"/>
                <a:ea typeface="Corbel"/>
                <a:cs typeface="Corbel"/>
                <a:sym typeface="Corbel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Corbel"/>
                  <a:ea typeface="Corbel"/>
                  <a:cs typeface="Corbel"/>
                  <a:sym typeface="Corbel"/>
                </a:rPr>
                <a:t>Instr. Materials: $314k</a:t>
              </a:r>
              <a:endParaRPr i="1">
                <a:latin typeface="Corbel"/>
                <a:ea typeface="Corbel"/>
                <a:cs typeface="Corbel"/>
                <a:sym typeface="Corbel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Corbel"/>
                  <a:ea typeface="Corbel"/>
                  <a:cs typeface="Corbel"/>
                  <a:sym typeface="Corbel"/>
                </a:rPr>
                <a:t>Lottery Carryover: $91k</a:t>
              </a:r>
              <a:endParaRPr i="1"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1" name="Google Shape;251;p30"/>
            <p:cNvSpPr/>
            <p:nvPr/>
          </p:nvSpPr>
          <p:spPr>
            <a:xfrm>
              <a:off x="6557300" y="3834850"/>
              <a:ext cx="591300" cy="17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1"/>
          <p:cNvSpPr txBox="1">
            <a:spLocks noGrp="1"/>
          </p:cNvSpPr>
          <p:nvPr>
            <p:ph type="title"/>
          </p:nvPr>
        </p:nvSpPr>
        <p:spPr>
          <a:xfrm>
            <a:off x="461094" y="413201"/>
            <a:ext cx="9784200" cy="12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 cap="none"/>
              <a:t>Review of MYP Ending Fund Balance</a:t>
            </a:r>
            <a:endParaRPr/>
          </a:p>
        </p:txBody>
      </p:sp>
      <p:sp>
        <p:nvSpPr>
          <p:cNvPr id="257" name="Google Shape;257;p31"/>
          <p:cNvSpPr txBox="1">
            <a:spLocks noGrp="1"/>
          </p:cNvSpPr>
          <p:nvPr>
            <p:ph type="body" idx="1"/>
          </p:nvPr>
        </p:nvSpPr>
        <p:spPr>
          <a:xfrm>
            <a:off x="106500" y="2011675"/>
            <a:ext cx="11934000" cy="42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11480" lvl="1" indent="-1898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orbel"/>
              <a:buChar char="▪"/>
            </a:pPr>
            <a:r>
              <a:rPr lang="en-US" sz="2700"/>
              <a:t>Required Reserves equal 3% of expenditures</a:t>
            </a:r>
            <a:endParaRPr sz="2700"/>
          </a:p>
          <a:p>
            <a:pPr marL="800100" lvl="2" indent="-21907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700"/>
              <a:buFont typeface="Corbel"/>
              <a:buChar char="▪"/>
            </a:pPr>
            <a:r>
              <a:rPr lang="en-US" sz="2700"/>
              <a:t>“Reserve for Economic Uncertainty” resides in Fund 17</a:t>
            </a:r>
            <a:endParaRPr sz="2700"/>
          </a:p>
          <a:p>
            <a:pPr marL="411480" lvl="1" indent="-24003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Corbel"/>
              <a:buChar char="▪"/>
            </a:pPr>
            <a:r>
              <a:rPr lang="en-US" sz="2700"/>
              <a:t>Assigned categories in General Fund 01 includes funds for:</a:t>
            </a:r>
            <a:endParaRPr sz="2700"/>
          </a:p>
          <a:p>
            <a:pPr marL="800100" lvl="2" indent="-238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orbel"/>
              <a:buChar char="▪"/>
            </a:pPr>
            <a:r>
              <a:rPr lang="en-US" sz="2700"/>
              <a:t>Deficit Spending, Supplemental Services, Instructional Materials, and Lottery Carryover</a:t>
            </a:r>
            <a:endParaRPr sz="2700"/>
          </a:p>
          <a:p>
            <a:pPr marL="411480" lvl="1" indent="-24003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700"/>
              <a:buFont typeface="Corbel"/>
              <a:buChar char="▪"/>
            </a:pPr>
            <a:r>
              <a:rPr lang="en-US" sz="2700"/>
              <a:t>Assigned amounts are one-time dollars, and total approximately $12.8m</a:t>
            </a:r>
            <a:endParaRPr sz="2700"/>
          </a:p>
        </p:txBody>
      </p:sp>
      <p:sp>
        <p:nvSpPr>
          <p:cNvPr id="258" name="Google Shape;258;p31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 txBox="1">
            <a:spLocks noGrp="1"/>
          </p:cNvSpPr>
          <p:nvPr>
            <p:ph type="title"/>
          </p:nvPr>
        </p:nvSpPr>
        <p:spPr>
          <a:xfrm>
            <a:off x="461669" y="262676"/>
            <a:ext cx="9784200" cy="150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Next Steps and Timeline</a:t>
            </a:r>
            <a:endParaRPr/>
          </a:p>
        </p:txBody>
      </p:sp>
      <p:sp>
        <p:nvSpPr>
          <p:cNvPr id="265" name="Google Shape;265;p32"/>
          <p:cNvSpPr txBox="1">
            <a:spLocks noGrp="1"/>
          </p:cNvSpPr>
          <p:nvPr>
            <p:ph type="body" idx="1"/>
          </p:nvPr>
        </p:nvSpPr>
        <p:spPr>
          <a:xfrm>
            <a:off x="240550" y="2011675"/>
            <a:ext cx="11951400" cy="463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700"/>
              <a:t>June 7: Public Hearing and review of the 2022-23 SRVUSD Budget</a:t>
            </a:r>
            <a:endParaRPr sz="27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700"/>
              <a:t>June 14: Action to adopt the 2022-23 SRVUSD Budget </a:t>
            </a:r>
            <a:endParaRPr sz="27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700"/>
              <a:t>June 30: Sacramento must adopt 2022-23 State Budget</a:t>
            </a:r>
            <a:endParaRPr sz="27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700"/>
              <a:t>August Board Meeting: “45 Day Budget Revision” to align the SRVUSD district budget with the state budget</a:t>
            </a:r>
            <a:endParaRPr sz="27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700"/>
              <a:t>August to October: review actual enrollment numbers</a:t>
            </a:r>
            <a:endParaRPr sz="27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/>
              <a:t>December: 2022-23 First Interim Financial Report to check our assumptions</a:t>
            </a:r>
            <a:endParaRPr/>
          </a:p>
        </p:txBody>
      </p:sp>
      <p:sp>
        <p:nvSpPr>
          <p:cNvPr id="266" name="Google Shape;266;p32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00" cy="365100"/>
          </a:xfrm>
          <a:prstGeom prst="rect">
            <a:avLst/>
          </a:prstGeom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3"/>
          <p:cNvSpPr txBox="1">
            <a:spLocks noGrp="1"/>
          </p:cNvSpPr>
          <p:nvPr>
            <p:ph type="title"/>
          </p:nvPr>
        </p:nvSpPr>
        <p:spPr>
          <a:xfrm>
            <a:off x="450944" y="294926"/>
            <a:ext cx="9784200" cy="150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Update on State Budget Process</a:t>
            </a:r>
            <a:endParaRPr/>
          </a:p>
        </p:txBody>
      </p:sp>
      <p:sp>
        <p:nvSpPr>
          <p:cNvPr id="273" name="Google Shape;273;p33"/>
          <p:cNvSpPr txBox="1">
            <a:spLocks noGrp="1"/>
          </p:cNvSpPr>
          <p:nvPr>
            <p:ph type="body" idx="1"/>
          </p:nvPr>
        </p:nvSpPr>
        <p:spPr>
          <a:xfrm>
            <a:off x="240550" y="2011675"/>
            <a:ext cx="11951400" cy="463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▪"/>
            </a:pPr>
            <a:r>
              <a:rPr lang="en-US" sz="2700"/>
              <a:t>Since the May Revise, the state budget negotiations continue:</a:t>
            </a:r>
            <a:endParaRPr sz="2700"/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▪"/>
            </a:pPr>
            <a:r>
              <a:rPr lang="en-US" sz="2700"/>
              <a:t>The Legislature (Senate and Assembly) published their budget on June 1st.</a:t>
            </a:r>
            <a:endParaRPr sz="2700"/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▪"/>
            </a:pPr>
            <a:r>
              <a:rPr lang="en-US" sz="2700"/>
              <a:t>Their budget confirms some of the Governor’s proposals.</a:t>
            </a:r>
            <a:endParaRPr sz="2700"/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▪"/>
            </a:pPr>
            <a:r>
              <a:rPr lang="en-US" sz="2700"/>
              <a:t>Some of the Governor’s proposals were rejected.</a:t>
            </a:r>
            <a:endParaRPr sz="2700"/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▪"/>
            </a:pPr>
            <a:r>
              <a:rPr lang="en-US" sz="2700"/>
              <a:t>The Legislature made some counter proposals.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▪"/>
            </a:pPr>
            <a:r>
              <a:rPr lang="en-US" sz="2700"/>
              <a:t>The next few slides attempt to summarize the differences between the Governor’s May Revise and the Legislature’s proposals as outlined in AB 154 and SB 154.</a:t>
            </a:r>
            <a:endParaRPr sz="2700"/>
          </a:p>
        </p:txBody>
      </p:sp>
      <p:sp>
        <p:nvSpPr>
          <p:cNvPr id="274" name="Google Shape;274;p33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00" cy="365100"/>
          </a:xfrm>
          <a:prstGeom prst="rect">
            <a:avLst/>
          </a:prstGeom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4"/>
          <p:cNvSpPr txBox="1">
            <a:spLocks noGrp="1"/>
          </p:cNvSpPr>
          <p:nvPr>
            <p:ph type="title"/>
          </p:nvPr>
        </p:nvSpPr>
        <p:spPr>
          <a:xfrm>
            <a:off x="474744" y="257701"/>
            <a:ext cx="9784200" cy="150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Update on State Budget Process</a:t>
            </a:r>
            <a:endParaRPr/>
          </a:p>
        </p:txBody>
      </p:sp>
      <p:sp>
        <p:nvSpPr>
          <p:cNvPr id="281" name="Google Shape;281;p34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00" cy="365100"/>
          </a:xfrm>
          <a:prstGeom prst="rect">
            <a:avLst/>
          </a:prstGeom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graphicFrame>
        <p:nvGraphicFramePr>
          <p:cNvPr id="282" name="Google Shape;282;p34"/>
          <p:cNvGraphicFramePr/>
          <p:nvPr/>
        </p:nvGraphicFramePr>
        <p:xfrm>
          <a:off x="91925" y="1930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{BB2393A9-1697-4927-B765-A2FB0CFEAFEC}</a:tableStyleId>
              </a:tblPr>
              <a:tblGrid>
                <a:gridCol w="317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5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solidFill>
                            <a:schemeClr val="lt1"/>
                          </a:solidFill>
                        </a:rPr>
                        <a:t>Item</a:t>
                      </a:r>
                      <a:endParaRPr sz="2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solidFill>
                            <a:schemeClr val="lt1"/>
                          </a:solidFill>
                        </a:rPr>
                        <a:t>May Revise (5.13.22)</a:t>
                      </a:r>
                      <a:endParaRPr sz="2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solidFill>
                            <a:schemeClr val="lt1"/>
                          </a:solidFill>
                        </a:rPr>
                        <a:t>Legislative Budget (6.1.22)</a:t>
                      </a:r>
                      <a:endParaRPr sz="2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4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>
                          <a:solidFill>
                            <a:schemeClr val="lt1"/>
                          </a:solidFill>
                        </a:rPr>
                        <a:t>LCFF Base Funding</a:t>
                      </a:r>
                      <a:endParaRPr sz="1800" i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COLA of 6.56%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914400" lvl="1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D7A8"/>
                        </a:buClr>
                        <a:buSzPts val="1800"/>
                        <a:buChar char="○"/>
                      </a:pPr>
                      <a:r>
                        <a:rPr lang="en-US" sz="1800" i="1">
                          <a:solidFill>
                            <a:srgbClr val="B6D7A8"/>
                          </a:solidFill>
                        </a:rPr>
                        <a:t>$11.5 million*</a:t>
                      </a:r>
                      <a:endParaRPr sz="1800" i="1">
                        <a:solidFill>
                          <a:srgbClr val="B6D7A8"/>
                        </a:solidFill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Increase the base by $2.1billion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914400" lvl="1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D7A8"/>
                        </a:buClr>
                        <a:buSzPts val="1800"/>
                        <a:buChar char="○"/>
                      </a:pPr>
                      <a:r>
                        <a:rPr lang="en-US" sz="1800" i="1">
                          <a:solidFill>
                            <a:srgbClr val="B6D7A8"/>
                          </a:solidFill>
                        </a:rPr>
                        <a:t>$10 million*</a:t>
                      </a:r>
                      <a:endParaRPr sz="1800" i="1">
                        <a:solidFill>
                          <a:srgbClr val="B6D7A8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Accepts COLA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Accepts base increase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D966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rgbClr val="FFD966"/>
                          </a:solidFill>
                        </a:rPr>
                        <a:t>Proposes additional $4.5 billion</a:t>
                      </a:r>
                      <a:endParaRPr sz="1800">
                        <a:solidFill>
                          <a:srgbClr val="FFD966"/>
                        </a:solidFill>
                      </a:endParaRPr>
                    </a:p>
                    <a:p>
                      <a:pPr marL="914400" lvl="1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D7A8"/>
                        </a:buClr>
                        <a:buSzPts val="1800"/>
                        <a:buChar char="○"/>
                      </a:pPr>
                      <a:r>
                        <a:rPr lang="en-US" sz="1800" i="1">
                          <a:solidFill>
                            <a:srgbClr val="B6D7A8"/>
                          </a:solidFill>
                        </a:rPr>
                        <a:t>$17 million*</a:t>
                      </a:r>
                      <a:endParaRPr sz="1800" i="1">
                        <a:solidFill>
                          <a:srgbClr val="B6D7A8"/>
                        </a:solidFill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D966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rgbClr val="FFD966"/>
                          </a:solidFill>
                        </a:rPr>
                        <a:t>Adds homelessness to the definition of unduplicated</a:t>
                      </a:r>
                      <a:endParaRPr sz="1800">
                        <a:solidFill>
                          <a:srgbClr val="FFD966"/>
                        </a:solidFill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D966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rgbClr val="FFD966"/>
                          </a:solidFill>
                        </a:rPr>
                        <a:t>Increases poverty threshold to 250%</a:t>
                      </a:r>
                      <a:endParaRPr sz="1800">
                        <a:solidFill>
                          <a:srgbClr val="FFD966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>
                          <a:solidFill>
                            <a:schemeClr val="lt1"/>
                          </a:solidFill>
                        </a:rPr>
                        <a:t>Declining Enrollment / ADA Relief</a:t>
                      </a:r>
                      <a:endParaRPr sz="1800" i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3-year rolling average for ADA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Replace the 2021-22 attendance rate with 2019-20 rate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D966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rgbClr val="FFD966"/>
                          </a:solidFill>
                        </a:rPr>
                        <a:t>Accepts 3-year average</a:t>
                      </a:r>
                      <a:endParaRPr sz="1800">
                        <a:solidFill>
                          <a:srgbClr val="FFD966"/>
                        </a:solidFill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A9999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rgbClr val="EA9999"/>
                          </a:solidFill>
                        </a:rPr>
                        <a:t>Rejects attendance rate replacement</a:t>
                      </a:r>
                      <a:endParaRPr sz="1800">
                        <a:solidFill>
                          <a:srgbClr val="EA9999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3" name="Google Shape;283;p34"/>
          <p:cNvSpPr txBox="1"/>
          <p:nvPr/>
        </p:nvSpPr>
        <p:spPr>
          <a:xfrm>
            <a:off x="547475" y="6349875"/>
            <a:ext cx="1113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US" sz="1575" i="1">
                <a:solidFill>
                  <a:srgbClr val="B6D7A8"/>
                </a:solidFill>
                <a:latin typeface="Corbel"/>
                <a:ea typeface="Corbel"/>
                <a:cs typeface="Corbel"/>
                <a:sym typeface="Corbel"/>
              </a:rPr>
              <a:t>*Green text highlights the approximate amount of  funds SRVUSD could expect to see from the listed  proposal.</a:t>
            </a:r>
            <a:endParaRPr sz="1575" i="1">
              <a:solidFill>
                <a:srgbClr val="B6D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5"/>
          <p:cNvSpPr txBox="1">
            <a:spLocks noGrp="1"/>
          </p:cNvSpPr>
          <p:nvPr>
            <p:ph type="title"/>
          </p:nvPr>
        </p:nvSpPr>
        <p:spPr>
          <a:xfrm>
            <a:off x="474744" y="257701"/>
            <a:ext cx="9784200" cy="150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Update on State Budget Process</a:t>
            </a:r>
            <a:endParaRPr/>
          </a:p>
        </p:txBody>
      </p:sp>
      <p:sp>
        <p:nvSpPr>
          <p:cNvPr id="290" name="Google Shape;290;p35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00" cy="365100"/>
          </a:xfrm>
          <a:prstGeom prst="rect">
            <a:avLst/>
          </a:prstGeom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graphicFrame>
        <p:nvGraphicFramePr>
          <p:cNvPr id="291" name="Google Shape;291;p35"/>
          <p:cNvGraphicFramePr/>
          <p:nvPr/>
        </p:nvGraphicFramePr>
        <p:xfrm>
          <a:off x="91925" y="1930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{BB2393A9-1697-4927-B765-A2FB0CFEAFEC}</a:tableStyleId>
              </a:tblPr>
              <a:tblGrid>
                <a:gridCol w="317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5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1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solidFill>
                            <a:schemeClr val="lt1"/>
                          </a:solidFill>
                        </a:rPr>
                        <a:t>Item</a:t>
                      </a:r>
                      <a:endParaRPr sz="2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solidFill>
                            <a:schemeClr val="lt1"/>
                          </a:solidFill>
                        </a:rPr>
                        <a:t>May Revise (5.13.22)</a:t>
                      </a:r>
                      <a:endParaRPr sz="2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solidFill>
                            <a:schemeClr val="lt1"/>
                          </a:solidFill>
                        </a:rPr>
                        <a:t>Legislative Budget (6.1.22)</a:t>
                      </a:r>
                      <a:endParaRPr sz="2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>
                          <a:solidFill>
                            <a:schemeClr val="lt1"/>
                          </a:solidFill>
                        </a:rPr>
                        <a:t>Learning Recovery Discretionary Block Grant</a:t>
                      </a:r>
                      <a:endParaRPr sz="1800" i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$8 billion one-time funds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914400" lvl="1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D7A8"/>
                        </a:buClr>
                        <a:buSzPts val="1800"/>
                        <a:buChar char="○"/>
                      </a:pPr>
                      <a:r>
                        <a:rPr lang="en-US" sz="1800" i="1">
                          <a:solidFill>
                            <a:srgbClr val="B6D7A8"/>
                          </a:solidFill>
                        </a:rPr>
                        <a:t>$39 million*</a:t>
                      </a:r>
                      <a:endParaRPr sz="1800" i="1">
                        <a:solidFill>
                          <a:srgbClr val="B6D7A8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Full discretion (with intent language)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Allocated per pupil and spent over 7 years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Accept $8 billion one-time funds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D966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rgbClr val="FFD966"/>
                          </a:solidFill>
                        </a:rPr>
                        <a:t>Increase up to $8.5 billion</a:t>
                      </a:r>
                      <a:endParaRPr sz="1800">
                        <a:solidFill>
                          <a:srgbClr val="FFD966"/>
                        </a:solidFill>
                      </a:endParaRPr>
                    </a:p>
                    <a:p>
                      <a:pPr marL="914400" lvl="1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D7A8"/>
                        </a:buClr>
                        <a:buSzPts val="1800"/>
                        <a:buChar char="○"/>
                      </a:pPr>
                      <a:r>
                        <a:rPr lang="en-US" sz="1800" i="1">
                          <a:solidFill>
                            <a:srgbClr val="B6D7A8"/>
                          </a:solidFill>
                        </a:rPr>
                        <a:t>$41 million</a:t>
                      </a:r>
                      <a:endParaRPr sz="1800" i="1">
                        <a:solidFill>
                          <a:srgbClr val="B6D7A8"/>
                        </a:solidFill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D966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rgbClr val="FFD966"/>
                          </a:solidFill>
                        </a:rPr>
                        <a:t>limited uses: “salaries, benefits, and employer contributions to benefit and pension costs”</a:t>
                      </a:r>
                      <a:endParaRPr sz="1800">
                        <a:solidFill>
                          <a:srgbClr val="FFD966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FFD966"/>
                        </a:solidFill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Accept the timeline and allocation type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2" name="Google Shape;292;p35"/>
          <p:cNvSpPr txBox="1"/>
          <p:nvPr/>
        </p:nvSpPr>
        <p:spPr>
          <a:xfrm>
            <a:off x="547475" y="6349875"/>
            <a:ext cx="1113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US" sz="1575" i="1">
                <a:solidFill>
                  <a:srgbClr val="B6D7A8"/>
                </a:solidFill>
                <a:latin typeface="Corbel"/>
                <a:ea typeface="Corbel"/>
                <a:cs typeface="Corbel"/>
                <a:sym typeface="Corbel"/>
              </a:rPr>
              <a:t>*Green text highlights the approximate amount of  funds SRVUSD could expect to see from the listed  proposal.</a:t>
            </a:r>
            <a:endParaRPr sz="1575" i="1">
              <a:solidFill>
                <a:srgbClr val="B6D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482825" y="273400"/>
            <a:ext cx="10418700" cy="150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240550" y="2011675"/>
            <a:ext cx="11951400" cy="463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700"/>
              <a:buChar char="▪"/>
            </a:pPr>
            <a:r>
              <a:rPr lang="en-US" sz="2700"/>
              <a:t>Budget Cycle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▪"/>
            </a:pPr>
            <a:r>
              <a:rPr lang="en-US" sz="2700"/>
              <a:t>State Budget Process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▪"/>
            </a:pPr>
            <a:r>
              <a:rPr lang="en-US" sz="2700"/>
              <a:t>2022-23 General Fund Budget Assumptions</a:t>
            </a:r>
            <a:endParaRPr sz="2700"/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▪"/>
            </a:pPr>
            <a:r>
              <a:rPr lang="en-US" sz="2700"/>
              <a:t>Revenues</a:t>
            </a:r>
            <a:endParaRPr sz="2700"/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▪"/>
            </a:pPr>
            <a:r>
              <a:rPr lang="en-US" sz="2700"/>
              <a:t>Expenditures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▪"/>
            </a:pPr>
            <a:r>
              <a:rPr lang="en-US" sz="2700"/>
              <a:t>2022-23 LCAP Revenues and Expenditures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▪"/>
            </a:pPr>
            <a:r>
              <a:rPr lang="en-US" sz="2700"/>
              <a:t>2022-23 Adopted Budget Financial Summary and Multi Year Projection (MYP)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▪"/>
            </a:pPr>
            <a:r>
              <a:rPr lang="en-US" sz="2700"/>
              <a:t>Next Steps</a:t>
            </a:r>
            <a:endParaRPr sz="2700"/>
          </a:p>
        </p:txBody>
      </p:sp>
      <p:sp>
        <p:nvSpPr>
          <p:cNvPr id="126" name="Google Shape;126;p18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00" cy="365100"/>
          </a:xfrm>
          <a:prstGeom prst="rect">
            <a:avLst/>
          </a:prstGeom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6"/>
          <p:cNvSpPr txBox="1">
            <a:spLocks noGrp="1"/>
          </p:cNvSpPr>
          <p:nvPr>
            <p:ph type="title"/>
          </p:nvPr>
        </p:nvSpPr>
        <p:spPr>
          <a:xfrm>
            <a:off x="448269" y="204726"/>
            <a:ext cx="9784200" cy="150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Update on State Budget Process</a:t>
            </a:r>
            <a:endParaRPr/>
          </a:p>
        </p:txBody>
      </p:sp>
      <p:sp>
        <p:nvSpPr>
          <p:cNvPr id="299" name="Google Shape;299;p36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00" cy="365100"/>
          </a:xfrm>
          <a:prstGeom prst="rect">
            <a:avLst/>
          </a:prstGeom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graphicFrame>
        <p:nvGraphicFramePr>
          <p:cNvPr id="300" name="Google Shape;300;p36"/>
          <p:cNvGraphicFramePr/>
          <p:nvPr/>
        </p:nvGraphicFramePr>
        <p:xfrm>
          <a:off x="91925" y="1930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{BB2393A9-1697-4927-B765-A2FB0CFEAFEC}</a:tableStyleId>
              </a:tblPr>
              <a:tblGrid>
                <a:gridCol w="369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3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solidFill>
                            <a:schemeClr val="lt1"/>
                          </a:solidFill>
                        </a:rPr>
                        <a:t>Item</a:t>
                      </a:r>
                      <a:endParaRPr sz="2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solidFill>
                            <a:schemeClr val="lt1"/>
                          </a:solidFill>
                        </a:rPr>
                        <a:t>May Revise</a:t>
                      </a:r>
                      <a:endParaRPr sz="2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solidFill>
                            <a:schemeClr val="lt1"/>
                          </a:solidFill>
                        </a:rPr>
                        <a:t>Legislative Budget</a:t>
                      </a:r>
                      <a:endParaRPr sz="2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i="1">
                          <a:solidFill>
                            <a:schemeClr val="lt1"/>
                          </a:solidFill>
                        </a:rPr>
                        <a:t>Expanded Learning Opportunities Program</a:t>
                      </a:r>
                      <a:endParaRPr sz="1800" i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Several implementation changes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$4.8 billion in funding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$2,500 per eligible student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914400" lvl="1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D7A8"/>
                        </a:buClr>
                        <a:buSzPts val="1800"/>
                        <a:buChar char="○"/>
                      </a:pPr>
                      <a:r>
                        <a:rPr lang="en-US" sz="1800" i="1">
                          <a:solidFill>
                            <a:srgbClr val="B6D7A8"/>
                          </a:solidFill>
                        </a:rPr>
                        <a:t>$3.5 million</a:t>
                      </a:r>
                      <a:endParaRPr sz="1800" i="1">
                        <a:solidFill>
                          <a:srgbClr val="B6D7A8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One-time $1 billion for infrastructure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Accept implementation changes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rgbClr val="FFD966"/>
                          </a:solidFill>
                        </a:rPr>
                        <a:t>$4.4 billion (Gov. Budget from Jan)</a:t>
                      </a:r>
                      <a:endParaRPr sz="1800">
                        <a:solidFill>
                          <a:srgbClr val="FFD966"/>
                        </a:solidFill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D966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rgbClr val="FFD966"/>
                          </a:solidFill>
                        </a:rPr>
                        <a:t>Two-tier funding structure, $3,000 / $1,500 per eligible student (determined by district being above of below 75% UPP)</a:t>
                      </a:r>
                      <a:endParaRPr sz="1800">
                        <a:solidFill>
                          <a:srgbClr val="FFD966"/>
                        </a:solidFill>
                      </a:endParaRPr>
                    </a:p>
                    <a:p>
                      <a:pPr marL="914400" lvl="1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6D7A8"/>
                        </a:buClr>
                        <a:buSzPts val="1800"/>
                        <a:buChar char="○"/>
                      </a:pPr>
                      <a:r>
                        <a:rPr lang="en-US" sz="1800" i="1">
                          <a:solidFill>
                            <a:srgbClr val="B6D7A8"/>
                          </a:solidFill>
                        </a:rPr>
                        <a:t>$2.1 million</a:t>
                      </a:r>
                      <a:endParaRPr sz="1800" i="1">
                        <a:solidFill>
                          <a:srgbClr val="B6D7A8"/>
                        </a:solidFill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06666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rgbClr val="E06666"/>
                          </a:solidFill>
                        </a:rPr>
                        <a:t>Rejects and instead creates the Arts, Music, Instructional Materials and Libraries Block Grant</a:t>
                      </a:r>
                      <a:endParaRPr sz="1800">
                        <a:solidFill>
                          <a:srgbClr val="E06666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1" name="Google Shape;301;p36"/>
          <p:cNvSpPr txBox="1"/>
          <p:nvPr/>
        </p:nvSpPr>
        <p:spPr>
          <a:xfrm>
            <a:off x="547475" y="6349875"/>
            <a:ext cx="1113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US" sz="1575" i="1">
                <a:solidFill>
                  <a:srgbClr val="B6D7A8"/>
                </a:solidFill>
                <a:latin typeface="Corbel"/>
                <a:ea typeface="Corbel"/>
                <a:cs typeface="Corbel"/>
                <a:sym typeface="Corbel"/>
              </a:rPr>
              <a:t>*Green text highlights the approximate amount of  funds SRVUSD could expect to see from the listed  proposal.</a:t>
            </a:r>
            <a:endParaRPr sz="1575" i="1">
              <a:solidFill>
                <a:srgbClr val="B6D7A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7"/>
          <p:cNvSpPr txBox="1">
            <a:spLocks noGrp="1"/>
          </p:cNvSpPr>
          <p:nvPr>
            <p:ph type="title"/>
          </p:nvPr>
        </p:nvSpPr>
        <p:spPr>
          <a:xfrm>
            <a:off x="448269" y="204726"/>
            <a:ext cx="9784200" cy="150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Update on State Budget Process</a:t>
            </a:r>
            <a:endParaRPr/>
          </a:p>
        </p:txBody>
      </p:sp>
      <p:sp>
        <p:nvSpPr>
          <p:cNvPr id="308" name="Google Shape;308;p37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00" cy="365100"/>
          </a:xfrm>
          <a:prstGeom prst="rect">
            <a:avLst/>
          </a:prstGeom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graphicFrame>
        <p:nvGraphicFramePr>
          <p:cNvPr id="309" name="Google Shape;309;p37"/>
          <p:cNvGraphicFramePr/>
          <p:nvPr/>
        </p:nvGraphicFramePr>
        <p:xfrm>
          <a:off x="91925" y="1930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{BB2393A9-1697-4927-B765-A2FB0CFEAFEC}</a:tableStyleId>
              </a:tblPr>
              <a:tblGrid>
                <a:gridCol w="336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2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solidFill>
                            <a:schemeClr val="lt1"/>
                          </a:solidFill>
                        </a:rPr>
                        <a:t>Item</a:t>
                      </a:r>
                      <a:endParaRPr sz="2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solidFill>
                            <a:schemeClr val="lt1"/>
                          </a:solidFill>
                        </a:rPr>
                        <a:t>May Revise</a:t>
                      </a:r>
                      <a:endParaRPr sz="2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solidFill>
                            <a:schemeClr val="lt1"/>
                          </a:solidFill>
                        </a:rPr>
                        <a:t>Legislative Budget</a:t>
                      </a:r>
                      <a:endParaRPr sz="2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>
                          <a:solidFill>
                            <a:schemeClr val="lt1"/>
                          </a:solidFill>
                        </a:rPr>
                        <a:t>Home to School Transportation</a:t>
                      </a:r>
                      <a:endParaRPr sz="1800" i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No new funding or new requirements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$1.2 billion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Districts required to offer to grades TK-6, low income students beginning in 2027-28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>
                          <a:solidFill>
                            <a:schemeClr val="lt1"/>
                          </a:solidFill>
                        </a:rPr>
                        <a:t>School Nutrition</a:t>
                      </a:r>
                      <a:endParaRPr sz="1800" i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Universal school meals, $650 million ongoing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Increasing reimbursement rate, $611 million ongoing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$450 million for infrastructure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Accepts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Accepts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1C232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rgbClr val="F1C232"/>
                          </a:solidFill>
                        </a:rPr>
                        <a:t>Adds $250 one-time to infrastructure</a:t>
                      </a:r>
                      <a:endParaRPr sz="1800">
                        <a:solidFill>
                          <a:srgbClr val="F1C232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8"/>
          <p:cNvSpPr txBox="1">
            <a:spLocks noGrp="1"/>
          </p:cNvSpPr>
          <p:nvPr>
            <p:ph type="title"/>
          </p:nvPr>
        </p:nvSpPr>
        <p:spPr>
          <a:xfrm>
            <a:off x="461669" y="262676"/>
            <a:ext cx="9784200" cy="150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Next Steps and Timeline</a:t>
            </a:r>
            <a:endParaRPr/>
          </a:p>
        </p:txBody>
      </p:sp>
      <p:sp>
        <p:nvSpPr>
          <p:cNvPr id="316" name="Google Shape;316;p38"/>
          <p:cNvSpPr txBox="1">
            <a:spLocks noGrp="1"/>
          </p:cNvSpPr>
          <p:nvPr>
            <p:ph type="body" idx="1"/>
          </p:nvPr>
        </p:nvSpPr>
        <p:spPr>
          <a:xfrm>
            <a:off x="240550" y="2011675"/>
            <a:ext cx="11951400" cy="463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700"/>
              <a:t>June 7: Public Hearing and review of the 2022-23 SRVUSD Budget</a:t>
            </a:r>
            <a:endParaRPr sz="27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700"/>
              <a:t>June 14: Action to adopt the 2022-23 SRVUSD Budget </a:t>
            </a:r>
            <a:endParaRPr sz="27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700"/>
              <a:t>June 30: Sacramento must adopt 2022-23 State Budget</a:t>
            </a:r>
            <a:endParaRPr sz="27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700"/>
              <a:t>August Board Meeting: “45 Day Budget Revision” to align the SRVUSD district budget with the state budget</a:t>
            </a:r>
            <a:endParaRPr sz="27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700"/>
              <a:t>August to October: review actual enrollment numbers</a:t>
            </a:r>
            <a:endParaRPr sz="27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/>
              <a:t>December: 2022-23 First Interim Financial Report to check our assumptions</a:t>
            </a:r>
            <a:endParaRPr/>
          </a:p>
        </p:txBody>
      </p:sp>
      <p:sp>
        <p:nvSpPr>
          <p:cNvPr id="317" name="Google Shape;317;p38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00" cy="365100"/>
          </a:xfrm>
          <a:prstGeom prst="rect">
            <a:avLst/>
          </a:prstGeom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9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orbel"/>
              <a:buNone/>
            </a:pPr>
            <a:r>
              <a:rPr lang="en-US" sz="5400"/>
              <a:t>Thank You</a:t>
            </a:r>
            <a:endParaRPr/>
          </a:p>
        </p:txBody>
      </p:sp>
      <p:sp>
        <p:nvSpPr>
          <p:cNvPr id="323" name="Google Shape;323;p39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461300" y="273425"/>
            <a:ext cx="10525800" cy="15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/>
              <a:t>Budget Cycle and Fiscal Oversight</a:t>
            </a:r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115375" y="1850225"/>
            <a:ext cx="12076500" cy="46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24003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orbel"/>
              <a:buChar char="▪"/>
            </a:pPr>
            <a:r>
              <a:rPr lang="en-US" sz="2700"/>
              <a:t>State law requires school districts to submit comprehensive financial reports aligned to the timeline below. </a:t>
            </a:r>
            <a:endParaRPr sz="2700"/>
          </a:p>
          <a:p>
            <a:pPr marL="182880" lvl="0" indent="-24003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orbel"/>
              <a:buChar char="▪"/>
            </a:pPr>
            <a:r>
              <a:rPr lang="en-US" sz="2700"/>
              <a:t>CDE requires submission of the reports utilizing SACS, a statewide, uniform financial reporting format.</a:t>
            </a:r>
            <a:endParaRPr sz="2700"/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3210" y="4149586"/>
            <a:ext cx="6880829" cy="2638399"/>
          </a:xfrm>
          <a:prstGeom prst="rect">
            <a:avLst/>
          </a:prstGeom>
          <a:noFill/>
          <a:ln w="15875" cap="flat" cmpd="sng">
            <a:solidFill>
              <a:srgbClr val="F2F0E8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34" name="Google Shape;134;p19"/>
          <p:cNvCxnSpPr/>
          <p:nvPr/>
        </p:nvCxnSpPr>
        <p:spPr>
          <a:xfrm rot="10800000" flipH="1">
            <a:off x="2120160" y="4910029"/>
            <a:ext cx="482100" cy="84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461069" y="284176"/>
            <a:ext cx="9784200" cy="15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/>
              <a:t>State Budget Timeline</a:t>
            </a:r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42" name="Google Shape;142;p20"/>
          <p:cNvSpPr/>
          <p:nvPr/>
        </p:nvSpPr>
        <p:spPr>
          <a:xfrm>
            <a:off x="807222" y="4649401"/>
            <a:ext cx="35751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0"/>
          <p:cNvSpPr txBox="1"/>
          <p:nvPr/>
        </p:nvSpPr>
        <p:spPr>
          <a:xfrm>
            <a:off x="807222" y="4649401"/>
            <a:ext cx="35751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January</a:t>
            </a:r>
            <a:endParaRPr/>
          </a:p>
        </p:txBody>
      </p:sp>
      <p:sp>
        <p:nvSpPr>
          <p:cNvPr id="144" name="Google Shape;144;p20"/>
          <p:cNvSpPr/>
          <p:nvPr/>
        </p:nvSpPr>
        <p:spPr>
          <a:xfrm>
            <a:off x="356260" y="4412485"/>
            <a:ext cx="11412300" cy="166200"/>
          </a:xfrm>
          <a:prstGeom prst="rect">
            <a:avLst/>
          </a:prstGeom>
          <a:gradFill>
            <a:gsLst>
              <a:gs pos="0">
                <a:srgbClr val="7F9ECC"/>
              </a:gs>
              <a:gs pos="50000">
                <a:srgbClr val="4576B1"/>
              </a:gs>
              <a:gs pos="100000">
                <a:srgbClr val="34659D"/>
              </a:gs>
            </a:gsLst>
            <a:lin ang="5400012" scaled="0"/>
          </a:gradFill>
          <a:ln>
            <a:noFill/>
          </a:ln>
          <a:effectLst>
            <a:outerShdw blurRad="50800" dist="15875" dir="5400000" algn="ctr" rotWithShape="0">
              <a:srgbClr val="000000">
                <a:alpha val="6784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0"/>
          <p:cNvSpPr/>
          <p:nvPr/>
        </p:nvSpPr>
        <p:spPr>
          <a:xfrm>
            <a:off x="628461" y="3126073"/>
            <a:ext cx="3932700" cy="579900"/>
          </a:xfrm>
          <a:prstGeom prst="rect">
            <a:avLst/>
          </a:prstGeom>
          <a:solidFill>
            <a:srgbClr val="CFD7E7">
              <a:alpha val="89800"/>
            </a:srgbClr>
          </a:solidFill>
          <a:ln w="9525" cap="flat" cmpd="sng">
            <a:solidFill>
              <a:srgbClr val="CFD7E7">
                <a:alpha val="898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15875" dir="5400000" algn="ctr" rotWithShape="0">
              <a:srgbClr val="000000">
                <a:alpha val="6784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0"/>
          <p:cNvSpPr txBox="1"/>
          <p:nvPr/>
        </p:nvSpPr>
        <p:spPr>
          <a:xfrm>
            <a:off x="628461" y="3126073"/>
            <a:ext cx="39327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875" tIns="142875" rIns="142875" bIns="1428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Governor:</a:t>
            </a:r>
            <a:r>
              <a:rPr lang="en-US" sz="15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Budget Proposal by mid January</a:t>
            </a:r>
            <a:endParaRPr sz="15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47" name="Google Shape;147;p20"/>
          <p:cNvCxnSpPr/>
          <p:nvPr/>
        </p:nvCxnSpPr>
        <p:spPr>
          <a:xfrm>
            <a:off x="2594834" y="3705894"/>
            <a:ext cx="0" cy="706500"/>
          </a:xfrm>
          <a:prstGeom prst="straightConnector1">
            <a:avLst/>
          </a:prstGeom>
          <a:gradFill>
            <a:gsLst>
              <a:gs pos="0">
                <a:srgbClr val="7F9ECC"/>
              </a:gs>
              <a:gs pos="50000">
                <a:srgbClr val="4576B1"/>
              </a:gs>
              <a:gs pos="100000">
                <a:srgbClr val="34659D"/>
              </a:gs>
            </a:gsLst>
            <a:lin ang="5400012" scaled="0"/>
          </a:gra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15875" dir="5400000" algn="ctr" rotWithShape="0">
              <a:srgbClr val="000000">
                <a:alpha val="67840"/>
              </a:srgbClr>
            </a:outerShdw>
          </a:effectLst>
        </p:spPr>
      </p:cxnSp>
      <p:sp>
        <p:nvSpPr>
          <p:cNvPr id="148" name="Google Shape;148;p20"/>
          <p:cNvSpPr/>
          <p:nvPr/>
        </p:nvSpPr>
        <p:spPr>
          <a:xfrm>
            <a:off x="3041737" y="3872150"/>
            <a:ext cx="35751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0"/>
          <p:cNvSpPr txBox="1"/>
          <p:nvPr/>
        </p:nvSpPr>
        <p:spPr>
          <a:xfrm>
            <a:off x="3041737" y="3872150"/>
            <a:ext cx="35751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March</a:t>
            </a:r>
            <a:endParaRPr/>
          </a:p>
        </p:txBody>
      </p:sp>
      <p:sp>
        <p:nvSpPr>
          <p:cNvPr id="150" name="Google Shape;150;p20"/>
          <p:cNvSpPr/>
          <p:nvPr/>
        </p:nvSpPr>
        <p:spPr>
          <a:xfrm>
            <a:off x="2542879" y="4443658"/>
            <a:ext cx="103800" cy="103800"/>
          </a:xfrm>
          <a:prstGeom prst="ellipse">
            <a:avLst/>
          </a:prstGeom>
          <a:solidFill>
            <a:schemeClr val="lt1">
              <a:alpha val="89800"/>
            </a:schemeClr>
          </a:solidFill>
          <a:ln>
            <a:noFill/>
          </a:ln>
          <a:effectLst>
            <a:outerShdw blurRad="50800" dist="15875" dir="5400000" algn="ctr" rotWithShape="0">
              <a:srgbClr val="000000">
                <a:alpha val="6784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0"/>
          <p:cNvSpPr/>
          <p:nvPr/>
        </p:nvSpPr>
        <p:spPr>
          <a:xfrm>
            <a:off x="4777394" y="4443658"/>
            <a:ext cx="103800" cy="103800"/>
          </a:xfrm>
          <a:prstGeom prst="ellipse">
            <a:avLst/>
          </a:prstGeom>
          <a:solidFill>
            <a:schemeClr val="lt1">
              <a:alpha val="89800"/>
            </a:schemeClr>
          </a:solidFill>
          <a:ln>
            <a:noFill/>
          </a:ln>
          <a:effectLst>
            <a:outerShdw blurRad="50800" dist="15875" dir="5400000" algn="ctr" rotWithShape="0">
              <a:srgbClr val="000000">
                <a:alpha val="6784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0"/>
          <p:cNvSpPr/>
          <p:nvPr/>
        </p:nvSpPr>
        <p:spPr>
          <a:xfrm>
            <a:off x="5336692" y="4649401"/>
            <a:ext cx="35751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0"/>
          <p:cNvSpPr txBox="1"/>
          <p:nvPr/>
        </p:nvSpPr>
        <p:spPr>
          <a:xfrm>
            <a:off x="5336692" y="4649401"/>
            <a:ext cx="35751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May</a:t>
            </a:r>
            <a:endParaRPr/>
          </a:p>
        </p:txBody>
      </p:sp>
      <p:sp>
        <p:nvSpPr>
          <p:cNvPr id="154" name="Google Shape;154;p20"/>
          <p:cNvSpPr/>
          <p:nvPr/>
        </p:nvSpPr>
        <p:spPr>
          <a:xfrm>
            <a:off x="4829349" y="3107954"/>
            <a:ext cx="4590000" cy="597900"/>
          </a:xfrm>
          <a:prstGeom prst="rect">
            <a:avLst/>
          </a:prstGeom>
          <a:solidFill>
            <a:srgbClr val="CFD7E7">
              <a:alpha val="89800"/>
            </a:srgbClr>
          </a:solidFill>
          <a:ln w="9525" cap="flat" cmpd="sng">
            <a:solidFill>
              <a:srgbClr val="CFD7E7">
                <a:alpha val="898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15875" dir="5400000" algn="ctr" rotWithShape="0">
              <a:srgbClr val="000000">
                <a:alpha val="6784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0"/>
          <p:cNvSpPr txBox="1"/>
          <p:nvPr/>
        </p:nvSpPr>
        <p:spPr>
          <a:xfrm>
            <a:off x="4829349" y="3107954"/>
            <a:ext cx="45900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875" tIns="142875" rIns="142875" bIns="1428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Governor:</a:t>
            </a:r>
            <a:r>
              <a:rPr lang="en-US" sz="1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Revised Budget released by mid May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56" name="Google Shape;156;p20"/>
          <p:cNvCxnSpPr/>
          <p:nvPr/>
        </p:nvCxnSpPr>
        <p:spPr>
          <a:xfrm>
            <a:off x="7124304" y="3705894"/>
            <a:ext cx="0" cy="706500"/>
          </a:xfrm>
          <a:prstGeom prst="straightConnector1">
            <a:avLst/>
          </a:prstGeom>
          <a:gradFill>
            <a:gsLst>
              <a:gs pos="0">
                <a:srgbClr val="7F9ECC"/>
              </a:gs>
              <a:gs pos="50000">
                <a:srgbClr val="4576B1"/>
              </a:gs>
              <a:gs pos="100000">
                <a:srgbClr val="34659D"/>
              </a:gs>
            </a:gsLst>
            <a:lin ang="5400012" scaled="0"/>
          </a:gra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15875" dir="5400000" algn="ctr" rotWithShape="0">
              <a:srgbClr val="000000">
                <a:alpha val="67840"/>
              </a:srgbClr>
            </a:outerShdw>
          </a:effectLst>
        </p:spPr>
      </p:cxnSp>
      <p:sp>
        <p:nvSpPr>
          <p:cNvPr id="157" name="Google Shape;157;p20"/>
          <p:cNvSpPr/>
          <p:nvPr/>
        </p:nvSpPr>
        <p:spPr>
          <a:xfrm>
            <a:off x="7686953" y="3872150"/>
            <a:ext cx="35751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0"/>
          <p:cNvSpPr txBox="1"/>
          <p:nvPr/>
        </p:nvSpPr>
        <p:spPr>
          <a:xfrm>
            <a:off x="7686953" y="3872150"/>
            <a:ext cx="35751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June</a:t>
            </a:r>
            <a:endParaRPr/>
          </a:p>
        </p:txBody>
      </p:sp>
      <p:sp>
        <p:nvSpPr>
          <p:cNvPr id="159" name="Google Shape;159;p20"/>
          <p:cNvSpPr/>
          <p:nvPr/>
        </p:nvSpPr>
        <p:spPr>
          <a:xfrm>
            <a:off x="6616851" y="5020873"/>
            <a:ext cx="5147400" cy="1260900"/>
          </a:xfrm>
          <a:prstGeom prst="rect">
            <a:avLst/>
          </a:prstGeom>
          <a:solidFill>
            <a:srgbClr val="CFD7E7">
              <a:alpha val="89800"/>
            </a:srgbClr>
          </a:solidFill>
          <a:ln w="9525" cap="flat" cmpd="sng">
            <a:solidFill>
              <a:srgbClr val="CFD7E7">
                <a:alpha val="898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15875" dir="5400000" algn="ctr" rotWithShape="0">
              <a:srgbClr val="000000">
                <a:alpha val="6784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0" name="Google Shape;160;p20"/>
          <p:cNvCxnSpPr/>
          <p:nvPr/>
        </p:nvCxnSpPr>
        <p:spPr>
          <a:xfrm flipH="1">
            <a:off x="9469465" y="4578742"/>
            <a:ext cx="5100" cy="414300"/>
          </a:xfrm>
          <a:prstGeom prst="straightConnector1">
            <a:avLst/>
          </a:prstGeom>
          <a:gradFill>
            <a:gsLst>
              <a:gs pos="0">
                <a:srgbClr val="7F9ECC"/>
              </a:gs>
              <a:gs pos="50000">
                <a:srgbClr val="4576B1"/>
              </a:gs>
              <a:gs pos="100000">
                <a:srgbClr val="34659D"/>
              </a:gs>
            </a:gsLst>
            <a:lin ang="5400012" scaled="0"/>
          </a:gra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15875" dir="5400000" algn="ctr" rotWithShape="0">
              <a:srgbClr val="000000">
                <a:alpha val="67840"/>
              </a:srgbClr>
            </a:outerShdw>
          </a:effectLst>
        </p:spPr>
      </p:cxnSp>
      <p:sp>
        <p:nvSpPr>
          <p:cNvPr id="161" name="Google Shape;161;p20"/>
          <p:cNvSpPr/>
          <p:nvPr/>
        </p:nvSpPr>
        <p:spPr>
          <a:xfrm>
            <a:off x="7072348" y="4443658"/>
            <a:ext cx="103800" cy="103800"/>
          </a:xfrm>
          <a:prstGeom prst="ellipse">
            <a:avLst/>
          </a:prstGeom>
          <a:solidFill>
            <a:schemeClr val="lt1">
              <a:alpha val="89800"/>
            </a:schemeClr>
          </a:solidFill>
          <a:ln>
            <a:noFill/>
          </a:ln>
          <a:effectLst>
            <a:outerShdw blurRad="50800" dist="15875" dir="5400000" algn="ctr" rotWithShape="0">
              <a:srgbClr val="000000">
                <a:alpha val="6784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0"/>
          <p:cNvSpPr/>
          <p:nvPr/>
        </p:nvSpPr>
        <p:spPr>
          <a:xfrm>
            <a:off x="9422610" y="4443658"/>
            <a:ext cx="103800" cy="103800"/>
          </a:xfrm>
          <a:prstGeom prst="ellipse">
            <a:avLst/>
          </a:prstGeom>
          <a:solidFill>
            <a:schemeClr val="lt1">
              <a:alpha val="89800"/>
            </a:schemeClr>
          </a:solidFill>
          <a:ln>
            <a:noFill/>
          </a:ln>
          <a:effectLst>
            <a:outerShdw blurRad="50800" dist="15875" dir="5400000" algn="ctr" rotWithShape="0">
              <a:srgbClr val="000000">
                <a:alpha val="6784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0"/>
          <p:cNvSpPr txBox="1"/>
          <p:nvPr/>
        </p:nvSpPr>
        <p:spPr>
          <a:xfrm>
            <a:off x="6616825" y="4853950"/>
            <a:ext cx="5147400" cy="15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875" tIns="142875" rIns="142875" bIns="1428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District:</a:t>
            </a:r>
            <a:r>
              <a:rPr lang="en-US" sz="1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Review Estimated Actuals for 2021-22 and 2022-23 Budget on June 7th; Action on June 14th</a:t>
            </a:r>
            <a:endParaRPr sz="16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Legislature:</a:t>
            </a:r>
            <a:r>
              <a:rPr lang="en-US" sz="1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must pass a State budget by June 15th</a:t>
            </a:r>
            <a:endParaRPr sz="16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Governor and Legislature:</a:t>
            </a:r>
            <a:r>
              <a:rPr lang="en-US" sz="1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must adopt by June 30th</a:t>
            </a:r>
            <a:endParaRPr sz="16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>
            <a:spLocks noGrp="1"/>
          </p:cNvSpPr>
          <p:nvPr>
            <p:ph type="title"/>
          </p:nvPr>
        </p:nvSpPr>
        <p:spPr>
          <a:xfrm>
            <a:off x="450944" y="294926"/>
            <a:ext cx="9784200" cy="150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State Budget Process</a:t>
            </a:r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body" idx="1"/>
          </p:nvPr>
        </p:nvSpPr>
        <p:spPr>
          <a:xfrm>
            <a:off x="240550" y="2011675"/>
            <a:ext cx="11951400" cy="463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700"/>
              <a:buChar char="▪"/>
            </a:pPr>
            <a:r>
              <a:rPr lang="en-US" sz="2700"/>
              <a:t>Between the May Revise (May 15th) and Budget Adoption (June 30th), negotiations take place:</a:t>
            </a:r>
            <a:endParaRPr sz="27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State Senate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State Assembly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2400"/>
              <a:buChar char="▪"/>
            </a:pPr>
            <a:r>
              <a:rPr lang="en-US" sz="2400"/>
              <a:t>Governor and his administration (i.e. Dept. of Finance, etc.)</a:t>
            </a:r>
            <a:endParaRPr sz="2700"/>
          </a:p>
        </p:txBody>
      </p:sp>
      <p:sp>
        <p:nvSpPr>
          <p:cNvPr id="171" name="Google Shape;171;p21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00" cy="365100"/>
          </a:xfrm>
          <a:prstGeom prst="rect">
            <a:avLst/>
          </a:prstGeom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title"/>
          </p:nvPr>
        </p:nvSpPr>
        <p:spPr>
          <a:xfrm>
            <a:off x="461694" y="273426"/>
            <a:ext cx="9784200" cy="150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State Budget Process</a:t>
            </a:r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body" idx="1"/>
          </p:nvPr>
        </p:nvSpPr>
        <p:spPr>
          <a:xfrm>
            <a:off x="240550" y="2011675"/>
            <a:ext cx="11951400" cy="463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700"/>
              <a:buChar char="▪"/>
            </a:pPr>
            <a:r>
              <a:rPr lang="en-US" sz="2700"/>
              <a:t>The State has collected more revenues than they expected.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▪"/>
            </a:pPr>
            <a:r>
              <a:rPr lang="en-US" sz="2700"/>
              <a:t>The Senate, Assembly, and the Governor all have ideas about how to commit more dollars to education.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▪"/>
            </a:pPr>
            <a:r>
              <a:rPr lang="en-US" sz="2700"/>
              <a:t>Competing priorities and opposing bills, all seek to use the same set of revenues.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▪"/>
            </a:pPr>
            <a:r>
              <a:rPr lang="en-US" sz="2700"/>
              <a:t>We still don’t know how these negotiations are going to settle, so we can’t yet guarantee what kind of revenues and potential spending restrictions we may receive.</a:t>
            </a:r>
            <a:endParaRPr sz="2700"/>
          </a:p>
        </p:txBody>
      </p:sp>
      <p:sp>
        <p:nvSpPr>
          <p:cNvPr id="179" name="Google Shape;179;p22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00" cy="365100"/>
          </a:xfrm>
          <a:prstGeom prst="rect">
            <a:avLst/>
          </a:prstGeom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>
            <a:off x="429444" y="273426"/>
            <a:ext cx="9784200" cy="150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Budget Assumptions</a:t>
            </a:r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1"/>
          </p:nvPr>
        </p:nvSpPr>
        <p:spPr>
          <a:xfrm>
            <a:off x="240550" y="2011675"/>
            <a:ext cx="11951400" cy="463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700"/>
              <a:t>What we know and what we’ve included in the Adopted Budget: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00"/>
              <a:buChar char="▪"/>
            </a:pPr>
            <a:r>
              <a:rPr lang="en-US" sz="2700"/>
              <a:t>State will fund a sizeable COLA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00"/>
              <a:buChar char="▪"/>
            </a:pPr>
            <a:r>
              <a:rPr lang="en-US" sz="2700"/>
              <a:t>District Revenues will be based on the higher of the following:</a:t>
            </a:r>
            <a:endParaRPr sz="27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Current ADA</a:t>
            </a: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Prior Year ADA</a:t>
            </a: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3-Year Average of ADA*</a:t>
            </a:r>
            <a:endParaRPr sz="2400"/>
          </a:p>
          <a:p>
            <a:pPr marL="457200" lvl="0" indent="-400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00"/>
              <a:buChar char="▪"/>
            </a:pPr>
            <a:r>
              <a:rPr lang="en-US" sz="2700"/>
              <a:t>All three State players (Senate, Assembly, Governor) have proposals to:</a:t>
            </a:r>
            <a:endParaRPr sz="27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commit additional dollars to schools beyond the constitutional requirement</a:t>
            </a:r>
            <a:endParaRPr sz="2400"/>
          </a:p>
          <a:p>
            <a: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both one-time AND ongoing funds</a:t>
            </a: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2400"/>
              <a:buChar char="▪"/>
            </a:pPr>
            <a:r>
              <a:rPr lang="en-US" sz="2400"/>
              <a:t>raise the LCFF base grants, our primary source of revenue</a:t>
            </a:r>
            <a:endParaRPr sz="2400"/>
          </a:p>
        </p:txBody>
      </p:sp>
      <p:sp>
        <p:nvSpPr>
          <p:cNvPr id="187" name="Google Shape;187;p23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00" cy="365100"/>
          </a:xfrm>
          <a:prstGeom prst="rect">
            <a:avLst/>
          </a:prstGeom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/>
          <p:nvPr/>
        </p:nvSpPr>
        <p:spPr>
          <a:xfrm>
            <a:off x="63500" y="1811825"/>
            <a:ext cx="12020100" cy="4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2500"/>
          </a:bodyPr>
          <a:lstStyle/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orbel"/>
              <a:buChar char="-"/>
            </a:pPr>
            <a:r>
              <a:rPr lang="en-US" sz="27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Average Daily Attendance (ADA)</a:t>
            </a:r>
            <a:endParaRPr sz="27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bel"/>
              <a:buChar char="-"/>
            </a:pPr>
            <a:r>
              <a:rPr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Three year average option</a:t>
            </a: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bel"/>
              <a:buChar char="-"/>
            </a:pPr>
            <a:r>
              <a:rPr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Adjusted upward to include TK</a:t>
            </a: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bel"/>
              <a:buChar char="-"/>
            </a:pPr>
            <a:r>
              <a:rPr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Adjusted downward due to declining enrollment</a:t>
            </a: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orbel"/>
              <a:buChar char="-"/>
            </a:pPr>
            <a:r>
              <a:rPr lang="en-US" sz="27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Cost of Living Adjustment (COLA)</a:t>
            </a:r>
            <a:endParaRPr sz="27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orbel"/>
              <a:buChar char="-"/>
            </a:pPr>
            <a:r>
              <a:rPr lang="en-US" sz="27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Three significant</a:t>
            </a:r>
            <a:r>
              <a:rPr lang="en-US" sz="270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7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r>
              <a:rPr lang="en-US" sz="270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Turn the Page</a:t>
            </a:r>
            <a:r>
              <a:rPr lang="en-US" sz="27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r>
              <a:rPr lang="en-US" sz="270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Costs</a:t>
            </a:r>
            <a:endParaRPr sz="270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2192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bel"/>
              <a:buChar char="-"/>
            </a:pPr>
            <a:r>
              <a:rPr lang="en-US" sz="240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Step/Column Salary Increases</a:t>
            </a:r>
            <a:endParaRPr sz="240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2192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bel"/>
              <a:buChar char="-"/>
            </a:pPr>
            <a:r>
              <a:rPr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Pension costs: </a:t>
            </a:r>
            <a:r>
              <a:rPr lang="en-US" sz="240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STRS/PERS</a:t>
            </a:r>
            <a:endParaRPr sz="240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219200"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bel"/>
              <a:buChar char="-"/>
            </a:pPr>
            <a:r>
              <a:rPr lang="en-US" sz="240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Health and Welfare Costs</a:t>
            </a: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3" name="Google Shape;193;p24"/>
          <p:cNvSpPr txBox="1">
            <a:spLocks noGrp="1"/>
          </p:cNvSpPr>
          <p:nvPr>
            <p:ph type="title"/>
          </p:nvPr>
        </p:nvSpPr>
        <p:spPr>
          <a:xfrm>
            <a:off x="466850" y="564875"/>
            <a:ext cx="11213400" cy="91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Budget Assumptions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" name="Google Shape;198;p25"/>
          <p:cNvGraphicFramePr/>
          <p:nvPr/>
        </p:nvGraphicFramePr>
        <p:xfrm>
          <a:off x="1041400" y="19330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{BB2393A9-1697-4927-B765-A2FB0CFEAFEC}</a:tableStyleId>
              </a:tblPr>
              <a:tblGrid>
                <a:gridCol w="598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5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2022-23</a:t>
                      </a:r>
                      <a:endParaRPr sz="2500" b="1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2023-24</a:t>
                      </a:r>
                      <a:endParaRPr sz="2500" b="1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2024-25</a:t>
                      </a:r>
                      <a:endParaRPr sz="2500" b="1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Enrollment</a:t>
                      </a:r>
                      <a:endParaRPr sz="25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i="1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(-275 per year)</a:t>
                      </a:r>
                      <a:endParaRPr sz="2500" i="1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29,274</a:t>
                      </a:r>
                      <a:endParaRPr sz="25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28,999</a:t>
                      </a:r>
                      <a:endParaRPr sz="25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28,724</a:t>
                      </a:r>
                      <a:endParaRPr sz="25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Attendance Rate</a:t>
                      </a:r>
                      <a:endParaRPr sz="25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i="1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down from rate of 97+% historically</a:t>
                      </a:r>
                      <a:endParaRPr sz="2500" i="1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96.9%</a:t>
                      </a:r>
                      <a:endParaRPr sz="25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96.9%</a:t>
                      </a:r>
                      <a:endParaRPr sz="25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96.9%</a:t>
                      </a:r>
                      <a:endParaRPr sz="25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COLA*</a:t>
                      </a:r>
                      <a:endParaRPr sz="25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6.56%</a:t>
                      </a:r>
                      <a:endParaRPr sz="25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3.61%</a:t>
                      </a:r>
                      <a:endParaRPr sz="25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3.64%</a:t>
                      </a:r>
                      <a:endParaRPr sz="25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3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Special Ed. Per Pupil Rate (AB602)</a:t>
                      </a:r>
                      <a:endParaRPr sz="25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i="1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up from previous rate of $715 per pupil</a:t>
                      </a:r>
                      <a:endParaRPr sz="25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$820</a:t>
                      </a:r>
                      <a:endParaRPr sz="25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$820</a:t>
                      </a:r>
                      <a:endParaRPr sz="25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$820</a:t>
                      </a:r>
                      <a:endParaRPr sz="25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121900" marR="121900" marT="121900" marB="1219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9" name="Google Shape;199;p25"/>
          <p:cNvSpPr txBox="1">
            <a:spLocks noGrp="1"/>
          </p:cNvSpPr>
          <p:nvPr>
            <p:ph type="title"/>
          </p:nvPr>
        </p:nvSpPr>
        <p:spPr>
          <a:xfrm>
            <a:off x="494700" y="575650"/>
            <a:ext cx="11202600" cy="91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Budget Assumptions: Revenues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nded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nded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1697</Words>
  <Application>Microsoft Office PowerPoint</Application>
  <PresentationFormat>Widescreen</PresentationFormat>
  <Paragraphs>399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Merriweather</vt:lpstr>
      <vt:lpstr>Calibri</vt:lpstr>
      <vt:lpstr>Corbel</vt:lpstr>
      <vt:lpstr>Noto Sans Symbols</vt:lpstr>
      <vt:lpstr>Arial</vt:lpstr>
      <vt:lpstr>Banded</vt:lpstr>
      <vt:lpstr>Banded</vt:lpstr>
      <vt:lpstr> 2022-23 Adopted Budget Summary Report   June 7, 2022</vt:lpstr>
      <vt:lpstr>Agenda</vt:lpstr>
      <vt:lpstr>Budget Cycle and Fiscal Oversight</vt:lpstr>
      <vt:lpstr>State Budget Timeline</vt:lpstr>
      <vt:lpstr>State Budget Process</vt:lpstr>
      <vt:lpstr>State Budget Process</vt:lpstr>
      <vt:lpstr>Budget Assumptions</vt:lpstr>
      <vt:lpstr>Budget Assumptions</vt:lpstr>
      <vt:lpstr>Budget Assumptions: Revenues</vt:lpstr>
      <vt:lpstr>Budget Assumptions: Expenditures</vt:lpstr>
      <vt:lpstr>2022-23 LCAP Revenues</vt:lpstr>
      <vt:lpstr>2022-23 LCAP Expenditures</vt:lpstr>
      <vt:lpstr>PowerPoint Presentation</vt:lpstr>
      <vt:lpstr>2022-23 Multi-Year Projection (MYP)</vt:lpstr>
      <vt:lpstr>Review of MYP Ending Fund Balance</vt:lpstr>
      <vt:lpstr>Next Steps and Timeline</vt:lpstr>
      <vt:lpstr>Update on State Budget Process</vt:lpstr>
      <vt:lpstr>Update on State Budget Process</vt:lpstr>
      <vt:lpstr>Update on State Budget Process</vt:lpstr>
      <vt:lpstr>Update on State Budget Process</vt:lpstr>
      <vt:lpstr>Update on State Budget Process</vt:lpstr>
      <vt:lpstr>Next Steps and Timeline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2022-23 Adopted Budget Summary Report   June 7, 2022</dc:title>
  <dc:creator>Fischer, Cindy [EC]</dc:creator>
  <cp:lastModifiedBy>Fischer, Cindy [EC]</cp:lastModifiedBy>
  <cp:revision>2</cp:revision>
  <dcterms:modified xsi:type="dcterms:W3CDTF">2022-06-07T21:16:07Z</dcterms:modified>
</cp:coreProperties>
</file>